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947" r:id="rId2"/>
    <p:sldId id="950" r:id="rId3"/>
    <p:sldId id="971" r:id="rId4"/>
    <p:sldId id="986" r:id="rId5"/>
    <p:sldId id="955" r:id="rId6"/>
    <p:sldId id="956" r:id="rId7"/>
    <p:sldId id="957" r:id="rId8"/>
    <p:sldId id="988" r:id="rId9"/>
  </p:sldIdLst>
  <p:sldSz cx="9906000" cy="6858000" type="A4"/>
  <p:notesSz cx="7104063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6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2D66"/>
    <a:srgbClr val="ED1C24"/>
    <a:srgbClr val="0E357F"/>
    <a:srgbClr val="12158C"/>
    <a:srgbClr val="F15C2D"/>
    <a:srgbClr val="FF3300"/>
    <a:srgbClr val="FFFF66"/>
    <a:srgbClr val="00B1A9"/>
    <a:srgbClr val="313131"/>
    <a:srgbClr val="7FC8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2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056" y="138"/>
      </p:cViewPr>
      <p:guideLst>
        <p:guide orient="horz" pos="2146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9C943E12-374A-409A-B81F-DE71C164BA2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102E9FD0-169C-4DEE-A3DC-3ACD819FDD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5226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201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AE2E-C47D-41A6-8030-3FBE18C3A11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CAE2E-C47D-41A6-8030-3FBE18C3A11D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  <a:ln w="12700">
            <a:noFill/>
            <a:round/>
          </a:ln>
        </p:spPr>
        <p:txBody>
          <a:bodyPr rot="0" spcFirstLastPara="0" vert="horz" wrap="square" lIns="91431" tIns="45715" rIns="91431" bIns="45715" numCol="1" spcCol="0" rtlCol="0" fromWordArt="0" anchor="ctr" anchorCtr="0" forceAA="0" compatLnSpc="1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/>
            </a:lvl1pPr>
          </a:lstStyle>
          <a:p>
            <a:fld id="{75A4F164-3A46-4CEE-A25C-CA523D5E42F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직사각형 2"/>
          <p:cNvSpPr/>
          <p:nvPr userDrawn="1"/>
        </p:nvSpPr>
        <p:spPr>
          <a:xfrm>
            <a:off x="44226" y="43548"/>
            <a:ext cx="70757" cy="449943"/>
          </a:xfrm>
          <a:prstGeom prst="rect">
            <a:avLst/>
          </a:prstGeom>
          <a:solidFill>
            <a:srgbClr val="EE76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rgbClr val="262626"/>
          </a:solidFill>
          <a:ln w="12700">
            <a:noFill/>
            <a:round/>
          </a:ln>
        </p:spPr>
        <p:txBody>
          <a:bodyPr rot="0" spcFirstLastPara="0" vert="horz" wrap="square" lIns="91431" tIns="45715" rIns="91431" bIns="45715" numCol="1" spcCol="0" rtlCol="0" fromWordArt="0" anchor="ctr" anchorCtr="0" forceAA="0" compatLnSpc="1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5A4F164-3A46-4CEE-A25C-CA523D5E42F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19510" y="942478"/>
            <a:ext cx="9046852" cy="541474"/>
          </a:xfrm>
        </p:spPr>
        <p:txBody>
          <a:bodyPr lIns="10800" anchor="t" anchorCtr="0"/>
          <a:lstStyle>
            <a:lvl1pPr marL="0" indent="0">
              <a:buNone/>
              <a:defRPr sz="2000">
                <a:solidFill>
                  <a:srgbClr val="A6A6A6"/>
                </a:solidFill>
              </a:defRPr>
            </a:lvl1pPr>
          </a:lstStyle>
          <a:p>
            <a:r>
              <a:rPr lang="en-US" noProof="1">
                <a:latin typeface="Calibri Light" panose="020F0302020204030204" pitchFamily="34" charset="0"/>
              </a:rPr>
              <a:t>Enter your subheadline here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 hasCustomPrompt="1"/>
          </p:nvPr>
        </p:nvSpPr>
        <p:spPr>
          <a:xfrm>
            <a:off x="419511" y="1483952"/>
            <a:ext cx="9047024" cy="4319248"/>
          </a:xfrm>
          <a:noFill/>
        </p:spPr>
        <p:txBody>
          <a:bodyPr/>
          <a:lstStyle>
            <a:lvl1pPr>
              <a:defRPr sz="2200">
                <a:solidFill>
                  <a:srgbClr val="D9D9D9"/>
                </a:solidFill>
              </a:defRPr>
            </a:lvl1pPr>
            <a:lvl2pPr>
              <a:defRPr>
                <a:solidFill>
                  <a:srgbClr val="D9D9D9"/>
                </a:solidFill>
              </a:defRPr>
            </a:lvl2pPr>
            <a:lvl3pPr>
              <a:defRPr>
                <a:solidFill>
                  <a:srgbClr val="D9D9D9"/>
                </a:solidFill>
              </a:defRPr>
            </a:lvl3pPr>
            <a:lvl4pPr>
              <a:defRPr>
                <a:solidFill>
                  <a:srgbClr val="D9D9D9"/>
                </a:solidFill>
              </a:defRPr>
            </a:lvl4pPr>
            <a:lvl5pPr>
              <a:defRPr>
                <a:solidFill>
                  <a:srgbClr val="D9D9D9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rgbClr val="C8303F"/>
          </a:solidFill>
          <a:ln w="15875" cap="flat">
            <a:noFill/>
            <a:prstDash val="solid"/>
            <a:miter lim="800000"/>
          </a:ln>
        </p:spPr>
        <p:txBody>
          <a:bodyPr vert="horz" wrap="square" lIns="91431" tIns="45715" rIns="91431" bIns="45715" numCol="1" anchor="t" anchorCtr="0" compatLnSpc="1"/>
          <a:lstStyle/>
          <a:p>
            <a:pPr lvl="0"/>
            <a:endParaRPr lang="en-US" sz="1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5A4F164-3A46-4CEE-A25C-CA523D5E42F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19510" y="942478"/>
            <a:ext cx="9046852" cy="541474"/>
          </a:xfrm>
        </p:spPr>
        <p:txBody>
          <a:bodyPr lIns="10800" anchor="t" anchorCtr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</a:lstStyle>
          <a:p>
            <a:r>
              <a:rPr lang="en-US" noProof="1">
                <a:latin typeface="Calibri Light" panose="020F0302020204030204" pitchFamily="34" charset="0"/>
              </a:rPr>
              <a:t>Enter your subheadline here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 hasCustomPrompt="1"/>
          </p:nvPr>
        </p:nvSpPr>
        <p:spPr>
          <a:xfrm>
            <a:off x="419511" y="1483952"/>
            <a:ext cx="9047024" cy="4319248"/>
          </a:xfrm>
          <a:noFill/>
        </p:spPr>
        <p:txBody>
          <a:bodyPr/>
          <a:lstStyle>
            <a:lvl1pPr>
              <a:defRPr sz="2200">
                <a:solidFill>
                  <a:srgbClr val="DDDDDD"/>
                </a:solidFill>
              </a:defRPr>
            </a:lvl1pPr>
            <a:lvl2pPr>
              <a:defRPr>
                <a:solidFill>
                  <a:srgbClr val="DDDDDD"/>
                </a:solidFill>
              </a:defRPr>
            </a:lvl2pPr>
            <a:lvl3pPr>
              <a:defRPr>
                <a:solidFill>
                  <a:srgbClr val="DDDDDD"/>
                </a:solidFill>
              </a:defRPr>
            </a:lvl3pPr>
            <a:lvl4pPr>
              <a:defRPr>
                <a:solidFill>
                  <a:srgbClr val="DDDDDD"/>
                </a:solidFill>
              </a:defRPr>
            </a:lvl4pPr>
            <a:lvl5pPr>
              <a:defRPr>
                <a:solidFill>
                  <a:srgbClr val="DDDDDD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2" y="0"/>
            <a:ext cx="9905998" cy="58032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5875" cap="flat">
            <a:noFill/>
            <a:prstDash val="solid"/>
            <a:miter lim="800000"/>
          </a:ln>
        </p:spPr>
        <p:txBody>
          <a:bodyPr vert="horz" wrap="square" lIns="91431" tIns="45715" rIns="91431" bIns="45715" numCol="1" anchor="t" anchorCtr="0" compatLnSpc="1"/>
          <a:lstStyle/>
          <a:p>
            <a:pPr lvl="0"/>
            <a:endParaRPr lang="de-DE" sz="1800" dirty="0"/>
          </a:p>
        </p:txBody>
      </p:sp>
      <p:sp>
        <p:nvSpPr>
          <p:cNvPr id="9" name="Rechteck 8"/>
          <p:cNvSpPr/>
          <p:nvPr userDrawn="1"/>
        </p:nvSpPr>
        <p:spPr bwMode="auto">
          <a:xfrm flipV="1">
            <a:off x="2" y="5803200"/>
            <a:ext cx="9905998" cy="1054800"/>
          </a:xfrm>
          <a:prstGeom prst="rect">
            <a:avLst/>
          </a:prstGeom>
          <a:solidFill>
            <a:srgbClr val="EAEAEA"/>
          </a:solidFill>
          <a:ln w="15875" cap="flat">
            <a:noFill/>
            <a:prstDash val="solid"/>
            <a:miter lim="800000"/>
          </a:ln>
        </p:spPr>
        <p:txBody>
          <a:bodyPr vert="horz" wrap="square" lIns="91431" tIns="45715" rIns="91431" bIns="45715" numCol="1" anchor="t" anchorCtr="0" compatLnSpc="1"/>
          <a:lstStyle/>
          <a:p>
            <a:pPr lvl="0"/>
            <a:endParaRPr lang="de-DE" sz="1800" dirty="0"/>
          </a:p>
        </p:txBody>
      </p:sp>
      <p:sp>
        <p:nvSpPr>
          <p:cNvPr id="6" name="Textfeld 5"/>
          <p:cNvSpPr txBox="1"/>
          <p:nvPr userDrawn="1"/>
        </p:nvSpPr>
        <p:spPr>
          <a:xfrm>
            <a:off x="-84917" y="-21292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848667" y="5"/>
            <a:ext cx="8208670" cy="3741441"/>
          </a:xfrm>
        </p:spPr>
        <p:txBody>
          <a:bodyPr anchor="b" anchorCtr="0">
            <a:noAutofit/>
          </a:bodyPr>
          <a:lstStyle>
            <a:lvl1pPr algn="l">
              <a:lnSpc>
                <a:spcPct val="80000"/>
              </a:lnSpc>
              <a:defRPr sz="7000" b="0" cap="all">
                <a:solidFill>
                  <a:schemeClr val="bg1"/>
                </a:solidFill>
                <a:latin typeface="Bebas Neue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848667" y="3741446"/>
            <a:ext cx="8208670" cy="2061759"/>
          </a:xfrm>
        </p:spPr>
        <p:txBody>
          <a:bodyPr anchor="t" anchorCtr="0"/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B2B2B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446571" y="6152561"/>
            <a:ext cx="5549137" cy="36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19510" y="6152561"/>
            <a:ext cx="742972" cy="360000"/>
          </a:xfrm>
        </p:spPr>
        <p:txBody>
          <a:bodyPr/>
          <a:lstStyle/>
          <a:p>
            <a:fld id="{75A4F164-3A46-4CEE-A25C-CA523D5E42F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7586663" y="6448428"/>
            <a:ext cx="2228850" cy="365125"/>
          </a:xfrm>
        </p:spPr>
        <p:txBody>
          <a:bodyPr/>
          <a:lstStyle/>
          <a:p>
            <a:fld id="{75A4F164-3A46-4CEE-A25C-CA523D5E42F3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281363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CAE2E-C47D-41A6-8030-3FBE18C3A11D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A23B5852-FB25-D6E1-763B-466CC1FD1A85}"/>
              </a:ext>
            </a:extLst>
          </p:cNvPr>
          <p:cNvSpPr/>
          <p:nvPr/>
        </p:nvSpPr>
        <p:spPr>
          <a:xfrm>
            <a:off x="0" y="2980342"/>
            <a:ext cx="9906000" cy="1200150"/>
          </a:xfrm>
          <a:prstGeom prst="rect">
            <a:avLst/>
          </a:prstGeom>
          <a:solidFill>
            <a:srgbClr val="162D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509837" y="3355924"/>
            <a:ext cx="4886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5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KoPubWorld돋움체_Pro Bold" panose="00000800000000000000" pitchFamily="50" charset="-127"/>
              </a:rPr>
              <a:t>사용자 상담 시스템 </a:t>
            </a:r>
            <a:r>
              <a:rPr lang="ko-KR" altLang="en-US" sz="28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  <a:cs typeface="KoPubWorld돋움체_Pro Bold" panose="00000800000000000000" pitchFamily="50" charset="-127"/>
              </a:rPr>
              <a:t>매뉴얼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288AEE6-6A0E-AEC9-65BC-692F5FFDA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4" y="6068468"/>
            <a:ext cx="154305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0A9020C-D4BB-F7C9-2D9D-D1D92163C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8187"/>
            <a:ext cx="9906000" cy="31122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7F2FC4E-C2C2-85B8-9040-2C79445A3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90" y="1138305"/>
            <a:ext cx="3507414" cy="21903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CC346FB-C9BC-B87A-AF56-DB4C7A7A1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6575" y="1175527"/>
            <a:ext cx="3575564" cy="21049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1D7E63A8-2638-5898-3AB3-2DF26570B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9131" y="4063901"/>
            <a:ext cx="3563761" cy="216607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8" name="사각형: 둥근 모서리 47"/>
          <p:cNvSpPr/>
          <p:nvPr/>
        </p:nvSpPr>
        <p:spPr>
          <a:xfrm>
            <a:off x="630690" y="737047"/>
            <a:ext cx="3916250" cy="4001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(1) </a:t>
            </a:r>
            <a:r>
              <a:rPr lang="ko-KR" altLang="en-US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참가신청</a:t>
            </a:r>
            <a:endParaRPr lang="ko-KR" altLang="en-US" sz="105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0" name="사각형: 둥근 모서리 49"/>
          <p:cNvSpPr/>
          <p:nvPr/>
        </p:nvSpPr>
        <p:spPr>
          <a:xfrm>
            <a:off x="707522" y="6267236"/>
            <a:ext cx="4192905" cy="480060"/>
          </a:xfrm>
          <a:prstGeom prst="roundRect">
            <a:avLst>
              <a:gd name="adj" fmla="val 26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0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상담회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신청 정보 입력 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필수항목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(*)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은 반드시 입력 필요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</p:txBody>
      </p:sp>
      <p:sp>
        <p:nvSpPr>
          <p:cNvPr id="51" name="화살표: 오른쪽 50"/>
          <p:cNvSpPr/>
          <p:nvPr/>
        </p:nvSpPr>
        <p:spPr>
          <a:xfrm>
            <a:off x="4706117" y="1831795"/>
            <a:ext cx="487680" cy="79248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사각형: 둥근 모서리 55"/>
          <p:cNvSpPr/>
          <p:nvPr/>
        </p:nvSpPr>
        <p:spPr>
          <a:xfrm>
            <a:off x="612791" y="3336176"/>
            <a:ext cx="3576569" cy="40005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메인 화면 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참가업체 참가신청</a:t>
            </a:r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7" name="사각형: 둥근 모서리 56"/>
          <p:cNvSpPr/>
          <p:nvPr/>
        </p:nvSpPr>
        <p:spPr>
          <a:xfrm>
            <a:off x="5500171" y="725679"/>
            <a:ext cx="3916250" cy="4001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(2) </a:t>
            </a:r>
            <a:r>
              <a:rPr lang="ko-KR" altLang="en-US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수집 및 이용에 대한 동의</a:t>
            </a:r>
            <a:endParaRPr lang="ko-KR" altLang="en-US" sz="105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8" name="사각형: 둥근 모서리 57"/>
          <p:cNvSpPr/>
          <p:nvPr/>
        </p:nvSpPr>
        <p:spPr>
          <a:xfrm>
            <a:off x="607282" y="3698897"/>
            <a:ext cx="3916250" cy="4001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(3) </a:t>
            </a:r>
            <a:r>
              <a:rPr lang="ko-KR" altLang="en-US" sz="1400" b="1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상담회</a:t>
            </a:r>
            <a:r>
              <a:rPr lang="ko-KR" altLang="en-US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신청 정보 입력</a:t>
            </a:r>
            <a:endParaRPr lang="ko-KR" altLang="en-US" sz="105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2" name="화살표: 오른쪽 61"/>
          <p:cNvSpPr/>
          <p:nvPr/>
        </p:nvSpPr>
        <p:spPr>
          <a:xfrm>
            <a:off x="4754617" y="4839769"/>
            <a:ext cx="487680" cy="79248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  <a:t>2</a:t>
            </a:fld>
            <a:endParaRPr lang="en-US" dirty="0"/>
          </a:p>
        </p:txBody>
      </p:sp>
      <p:sp>
        <p:nvSpPr>
          <p:cNvPr id="12" name="Titel 18"/>
          <p:cNvSpPr txBox="1"/>
          <p:nvPr/>
        </p:nvSpPr>
        <p:spPr>
          <a:xfrm>
            <a:off x="0" y="0"/>
            <a:ext cx="9906000" cy="670467"/>
          </a:xfrm>
          <a:prstGeom prst="rect">
            <a:avLst/>
          </a:prstGeom>
          <a:solidFill>
            <a:srgbClr val="0E35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 참가신청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(</a:t>
            </a:r>
            <a:r>
              <a:rPr lang="en-US" altLang="ko-KR" sz="1400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https://boomup.kotra.biz/</a:t>
            </a:r>
            <a:r>
              <a:rPr lang="en-US" altLang="ko-KR" sz="1400" kern="100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)</a:t>
            </a:r>
            <a:endParaRPr kumimoji="0" lang="en-US" altLang="ko-KR" sz="1400" b="1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나눔고딕 ExtraBold" panose="020D0904000000000000" charset="-127"/>
              <a:ea typeface="나눔고딕 ExtraBold" panose="020D0904000000000000" charset="-127"/>
              <a:cs typeface="나눔고딕 ExtraBold" panose="020D0904000000000000" charset="-127"/>
            </a:endParaRPr>
          </a:p>
        </p:txBody>
      </p:sp>
      <p:sp>
        <p:nvSpPr>
          <p:cNvPr id="20" name="사각형: 둥근 모서리 49"/>
          <p:cNvSpPr/>
          <p:nvPr/>
        </p:nvSpPr>
        <p:spPr>
          <a:xfrm>
            <a:off x="5616575" y="6241647"/>
            <a:ext cx="3924300" cy="480060"/>
          </a:xfrm>
          <a:prstGeom prst="roundRect">
            <a:avLst>
              <a:gd name="adj" fmla="val 26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 정보 입력 완료 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 </a:t>
            </a:r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등록하기</a:t>
            </a:r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</a:t>
            </a:r>
            <a:endParaRPr lang="ko-KR" altLang="en-US" sz="1000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사각형: 둥근 모서리 57"/>
          <p:cNvSpPr/>
          <p:nvPr/>
        </p:nvSpPr>
        <p:spPr>
          <a:xfrm>
            <a:off x="5507577" y="3673497"/>
            <a:ext cx="3916250" cy="4001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(4) </a:t>
            </a:r>
            <a:r>
              <a:rPr lang="ko-KR" altLang="en-US" sz="14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 완료</a:t>
            </a:r>
            <a:endParaRPr lang="ko-KR" altLang="en-US" sz="105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7" name="사각형: 둥근 모서리 55"/>
          <p:cNvSpPr/>
          <p:nvPr/>
        </p:nvSpPr>
        <p:spPr>
          <a:xfrm>
            <a:off x="5567555" y="3293779"/>
            <a:ext cx="3576569" cy="40005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수집 및 이용 약관 동의 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 </a:t>
            </a:r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[</a:t>
            </a:r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기업기본정보 등록하기</a:t>
            </a:r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]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5612600" y="4337577"/>
            <a:ext cx="3550001" cy="1294672"/>
          </a:xfrm>
          <a:prstGeom prst="rect">
            <a:avLst/>
          </a:prstGeom>
          <a:solidFill>
            <a:schemeClr val="bg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2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 </a:t>
            </a:r>
            <a:r>
              <a:rPr lang="ko-KR" altLang="en-US" sz="12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략</a:t>
            </a:r>
            <a:endParaRPr lang="ko-KR" altLang="en-US" sz="12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Rectangles 2">
            <a:extLst>
              <a:ext uri="{FF2B5EF4-FFF2-40B4-BE49-F238E27FC236}">
                <a16:creationId xmlns:a16="http://schemas.microsoft.com/office/drawing/2014/main" id="{2DCA8733-2A7F-8F79-9A78-C0C174D1425F}"/>
              </a:ext>
            </a:extLst>
          </p:cNvPr>
          <p:cNvSpPr/>
          <p:nvPr/>
        </p:nvSpPr>
        <p:spPr>
          <a:xfrm>
            <a:off x="1724529" y="2624275"/>
            <a:ext cx="445811" cy="322950"/>
          </a:xfrm>
          <a:prstGeom prst="rect">
            <a:avLst/>
          </a:prstGeom>
          <a:noFill/>
          <a:ln w="1905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s 2">
            <a:extLst>
              <a:ext uri="{FF2B5EF4-FFF2-40B4-BE49-F238E27FC236}">
                <a16:creationId xmlns:a16="http://schemas.microsoft.com/office/drawing/2014/main" id="{66A1DB87-87CA-D52A-A22D-CC0E9EBA2D55}"/>
              </a:ext>
            </a:extLst>
          </p:cNvPr>
          <p:cNvSpPr/>
          <p:nvPr/>
        </p:nvSpPr>
        <p:spPr>
          <a:xfrm>
            <a:off x="6997411" y="3168662"/>
            <a:ext cx="879016" cy="214607"/>
          </a:xfrm>
          <a:prstGeom prst="rect">
            <a:avLst/>
          </a:prstGeom>
          <a:noFill/>
          <a:ln w="1905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30CA9EE-E341-867D-3933-C311A0A0F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843" y="3195362"/>
            <a:ext cx="833557" cy="15242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C9C28CFA-0795-3DB5-988A-37703D4802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6188" y="5691289"/>
            <a:ext cx="526362" cy="250022"/>
          </a:xfrm>
          <a:prstGeom prst="rect">
            <a:avLst/>
          </a:prstGeom>
        </p:spPr>
      </p:pic>
      <p:sp>
        <p:nvSpPr>
          <p:cNvPr id="29" name="Rectangles 2">
            <a:extLst>
              <a:ext uri="{FF2B5EF4-FFF2-40B4-BE49-F238E27FC236}">
                <a16:creationId xmlns:a16="http://schemas.microsoft.com/office/drawing/2014/main" id="{06F025A0-B88D-8DC6-57E5-1F32287B3BF8}"/>
              </a:ext>
            </a:extLst>
          </p:cNvPr>
          <p:cNvSpPr/>
          <p:nvPr/>
        </p:nvSpPr>
        <p:spPr>
          <a:xfrm>
            <a:off x="7153579" y="5675737"/>
            <a:ext cx="575362" cy="277956"/>
          </a:xfrm>
          <a:prstGeom prst="rect">
            <a:avLst/>
          </a:prstGeom>
          <a:noFill/>
          <a:ln w="1905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2408004-3265-80C5-92AB-E0A30F2CAE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220" y="4297551"/>
            <a:ext cx="3846519" cy="1698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사각형: 둥근 모서리 47"/>
          <p:cNvSpPr/>
          <p:nvPr/>
        </p:nvSpPr>
        <p:spPr>
          <a:xfrm>
            <a:off x="301760" y="1518509"/>
            <a:ext cx="2366922" cy="500018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회원정보관리</a:t>
            </a:r>
            <a:endParaRPr lang="en-US" altLang="ko-KR" sz="11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나의 계정정보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아이디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이름 등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수정할 수 있습니다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참가 정보</a:t>
            </a:r>
            <a:endParaRPr lang="en-US" altLang="ko-KR" sz="11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나의 참가정보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회사정보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담당자 정보 등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수정할 수 있습니다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상담가능시간 설정</a:t>
            </a:r>
            <a:endParaRPr lang="en-US" altLang="ko-KR" sz="11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나의 상담 가능한 시간을 설정할 수 </a:t>
            </a:r>
            <a:endParaRPr lang="en-US" altLang="ko-KR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있습니다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상담 신청</a:t>
            </a:r>
            <a:endParaRPr lang="en-US" altLang="ko-KR" sz="11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상담을 희망하는 업체를 검색하고 상담 </a:t>
            </a:r>
            <a:endParaRPr lang="en-US" altLang="ko-KR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신청을 할 수 있습니다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5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신청 현황</a:t>
            </a:r>
            <a:endParaRPr lang="en-US" altLang="ko-KR" sz="11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상담 신청 현황을 확인할 수 있습니다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5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주선 결과 확인</a:t>
            </a:r>
            <a:endParaRPr lang="en-US" altLang="ko-KR" sz="11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확정된 상담을 확인할 수 있습니다</a:t>
            </a: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Titel 18"/>
          <p:cNvSpPr txBox="1"/>
          <p:nvPr/>
        </p:nvSpPr>
        <p:spPr>
          <a:xfrm>
            <a:off x="0" y="0"/>
            <a:ext cx="9906000" cy="670467"/>
          </a:xfrm>
          <a:prstGeom prst="rect">
            <a:avLst/>
          </a:prstGeom>
          <a:solidFill>
            <a:srgbClr val="0E35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 마이페이지 개요</a:t>
            </a:r>
          </a:p>
        </p:txBody>
      </p:sp>
      <p:sp>
        <p:nvSpPr>
          <p:cNvPr id="12" name="내용 개체 틀 11"/>
          <p:cNvSpPr txBox="1"/>
          <p:nvPr/>
        </p:nvSpPr>
        <p:spPr>
          <a:xfrm>
            <a:off x="314671" y="768901"/>
            <a:ext cx="9207015" cy="456649"/>
          </a:xfrm>
          <a:prstGeom prst="roundRect">
            <a:avLst>
              <a:gd name="adj" fmla="val 698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홈페이지에서 </a:t>
            </a:r>
            <a:r>
              <a:rPr lang="ko-KR" altLang="en-US" sz="1300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로그인을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하면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, 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기본 </a:t>
            </a:r>
            <a:r>
              <a:rPr lang="ko-KR" altLang="en-US" sz="1300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마이페이지로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이동하게 됩니다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.</a:t>
            </a:r>
          </a:p>
        </p:txBody>
      </p:sp>
      <p:sp>
        <p:nvSpPr>
          <p:cNvPr id="13" name="모서리가 둥근 직사각형 11"/>
          <p:cNvSpPr/>
          <p:nvPr/>
        </p:nvSpPr>
        <p:spPr>
          <a:xfrm>
            <a:off x="458256" y="884954"/>
            <a:ext cx="237796" cy="2377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300" spc="-7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</a:t>
            </a:r>
            <a:endParaRPr lang="ko-KR" altLang="en-US" sz="1300" spc="-7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586663" y="6448428"/>
            <a:ext cx="2228850" cy="365125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1F664B-1389-3A75-5901-F9C91CDFB678}"/>
              </a:ext>
            </a:extLst>
          </p:cNvPr>
          <p:cNvSpPr txBox="1"/>
          <p:nvPr/>
        </p:nvSpPr>
        <p:spPr>
          <a:xfrm>
            <a:off x="7136590" y="5192376"/>
            <a:ext cx="2467650" cy="214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* </a:t>
            </a:r>
            <a:r>
              <a:rPr lang="ko-KR" altLang="en-US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상기 이미지는 샘플 이미지로 실제 구현 화면과 다를 수 있습니다</a:t>
            </a: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.</a:t>
            </a:r>
            <a:endParaRPr lang="ko-KR" altLang="en-US" sz="600" dirty="0">
              <a:latin typeface="나눔고딕" panose="020D0604000000000000" pitchFamily="50" charset="-127"/>
              <a:ea typeface="나눔고딕" panose="020D0604000000000000" pitchFamily="50" charset="-127"/>
              <a:cs typeface="KoPubWorld돋움체 Medium" panose="00000600000000000000" pitchFamily="2" charset="-127"/>
            </a:endParaRPr>
          </a:p>
        </p:txBody>
      </p:sp>
      <p:sp>
        <p:nvSpPr>
          <p:cNvPr id="7" name="왼쪽 중괄호 6"/>
          <p:cNvSpPr/>
          <p:nvPr/>
        </p:nvSpPr>
        <p:spPr>
          <a:xfrm>
            <a:off x="2734576" y="2094420"/>
            <a:ext cx="456847" cy="1630671"/>
          </a:xfrm>
          <a:prstGeom prst="leftBrace">
            <a:avLst>
              <a:gd name="adj1" fmla="val 55107"/>
              <a:gd name="adj2" fmla="val 46689"/>
            </a:avLst>
          </a:prstGeom>
          <a:ln w="28575">
            <a:solidFill>
              <a:srgbClr val="F41D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9C2E6BB-64F1-C295-C776-CDF1EEBC7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5864" y="2005108"/>
            <a:ext cx="5599993" cy="31086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  <a:t>4</a:t>
            </a:fld>
            <a:endParaRPr lang="en-US" dirty="0"/>
          </a:p>
        </p:txBody>
      </p:sp>
      <p:sp>
        <p:nvSpPr>
          <p:cNvPr id="3" name="Titel 18"/>
          <p:cNvSpPr txBox="1"/>
          <p:nvPr/>
        </p:nvSpPr>
        <p:spPr>
          <a:xfrm>
            <a:off x="0" y="0"/>
            <a:ext cx="9906000" cy="670467"/>
          </a:xfrm>
          <a:prstGeom prst="rect">
            <a:avLst/>
          </a:prstGeom>
          <a:solidFill>
            <a:srgbClr val="0E35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 마이페이지 </a:t>
            </a:r>
            <a:r>
              <a:rPr lang="en-US" altLang="ko-KR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– </a:t>
            </a: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상담가능시간 설정</a:t>
            </a:r>
          </a:p>
        </p:txBody>
      </p:sp>
      <p:sp>
        <p:nvSpPr>
          <p:cNvPr id="12" name="내용 개체 틀 11">
            <a:extLst>
              <a:ext uri="{FF2B5EF4-FFF2-40B4-BE49-F238E27FC236}">
                <a16:creationId xmlns:a16="http://schemas.microsoft.com/office/drawing/2014/main" id="{527E48C4-6C38-8D11-0960-4F0822268AE9}"/>
              </a:ext>
            </a:extLst>
          </p:cNvPr>
          <p:cNvSpPr txBox="1"/>
          <p:nvPr/>
        </p:nvSpPr>
        <p:spPr>
          <a:xfrm>
            <a:off x="314671" y="787952"/>
            <a:ext cx="9207015" cy="762174"/>
          </a:xfrm>
          <a:prstGeom prst="roundRect">
            <a:avLst>
              <a:gd name="adj" fmla="val 698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1000"/>
              </a:spcAft>
            </a:pP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나의 상담 가능 시간을 설정하는 것으로</a:t>
            </a:r>
            <a:r>
              <a:rPr lang="en-US" altLang="ko-KR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, ‘</a:t>
            </a: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가능</a:t>
            </a:r>
            <a:r>
              <a:rPr lang="en-US" altLang="ko-KR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’</a:t>
            </a: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으로 설정한 시간 내에서 차후 미팅이 주선</a:t>
            </a:r>
            <a:endParaRPr lang="en-US" altLang="ko-KR" sz="1300" b="1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  <a:p>
            <a:pPr marL="17145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초기엔 전체 </a:t>
            </a:r>
            <a:r>
              <a:rPr lang="en-US" altLang="ko-KR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‘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가능</a:t>
            </a:r>
            <a:r>
              <a:rPr lang="en-US" altLang="ko-KR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’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시간</a:t>
            </a:r>
            <a:r>
              <a:rPr lang="en-US" altLang="ko-KR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(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빨강</a:t>
            </a:r>
            <a:r>
              <a:rPr lang="en-US" altLang="ko-KR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)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으로 체크되어 있으며</a:t>
            </a:r>
            <a:r>
              <a:rPr lang="en-US" altLang="ko-KR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, 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클릭 시 </a:t>
            </a:r>
            <a:r>
              <a:rPr lang="en-US" altLang="ko-KR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‘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불가</a:t>
            </a:r>
            <a:r>
              <a:rPr lang="en-US" altLang="ko-KR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’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시간으로 설정</a:t>
            </a:r>
            <a:r>
              <a:rPr lang="en-US" altLang="ko-KR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(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회색</a:t>
            </a:r>
            <a:r>
              <a:rPr lang="en-US" altLang="ko-KR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)</a:t>
            </a:r>
            <a:endParaRPr lang="en-US" altLang="ko-KR" sz="1200" spc="-70" dirty="0">
              <a:solidFill>
                <a:schemeClr val="accent4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13" name="모서리가 둥근 직사각형 11">
            <a:extLst>
              <a:ext uri="{FF2B5EF4-FFF2-40B4-BE49-F238E27FC236}">
                <a16:creationId xmlns:a16="http://schemas.microsoft.com/office/drawing/2014/main" id="{28A8935F-AB00-FB25-F2CE-480A66CDD5FA}"/>
              </a:ext>
            </a:extLst>
          </p:cNvPr>
          <p:cNvSpPr/>
          <p:nvPr/>
        </p:nvSpPr>
        <p:spPr>
          <a:xfrm>
            <a:off x="458256" y="893663"/>
            <a:ext cx="237796" cy="2377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300" spc="-7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</a:t>
            </a:r>
            <a:endParaRPr lang="ko-KR" altLang="en-US" sz="1300" spc="-7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E9C280-2ADC-4BEB-C312-DD8D5B89D16E}"/>
              </a:ext>
            </a:extLst>
          </p:cNvPr>
          <p:cNvSpPr txBox="1"/>
          <p:nvPr/>
        </p:nvSpPr>
        <p:spPr>
          <a:xfrm>
            <a:off x="7184664" y="5419211"/>
            <a:ext cx="2467650" cy="214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* </a:t>
            </a:r>
            <a:r>
              <a:rPr lang="ko-KR" altLang="en-US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상기 이미지는 샘플 이미지로 실제 구현 화면과 다를 수 있습니다</a:t>
            </a: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.</a:t>
            </a:r>
            <a:endParaRPr lang="ko-KR" altLang="en-US" sz="600" dirty="0">
              <a:latin typeface="나눔고딕" panose="020D0604000000000000" pitchFamily="50" charset="-127"/>
              <a:ea typeface="나눔고딕" panose="020D0604000000000000" pitchFamily="50" charset="-127"/>
              <a:cs typeface="KoPubWorld돋움체 Medium" panose="00000600000000000000" pitchFamily="2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B77E403-2B9A-69DF-8273-980F1B24D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71" y="1972782"/>
            <a:ext cx="2210108" cy="238158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" name="Rectangles 8">
            <a:extLst>
              <a:ext uri="{FF2B5EF4-FFF2-40B4-BE49-F238E27FC236}">
                <a16:creationId xmlns:a16="http://schemas.microsoft.com/office/drawing/2014/main" id="{3432B510-3431-D831-1DC3-77CF97D48124}"/>
              </a:ext>
            </a:extLst>
          </p:cNvPr>
          <p:cNvSpPr/>
          <p:nvPr/>
        </p:nvSpPr>
        <p:spPr>
          <a:xfrm>
            <a:off x="314672" y="2947412"/>
            <a:ext cx="2210108" cy="321945"/>
          </a:xfrm>
          <a:prstGeom prst="rect">
            <a:avLst/>
          </a:prstGeom>
          <a:noFill/>
          <a:ln w="1905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017E47A-19CD-224A-DBF0-E3CAFFEEE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885" y="1857202"/>
            <a:ext cx="4035407" cy="340449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2594508-D220-1E19-68F2-C34959C62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452" y="1987995"/>
            <a:ext cx="6718234" cy="278829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2" name="내용 개체 틀 11"/>
          <p:cNvSpPr txBox="1"/>
          <p:nvPr/>
        </p:nvSpPr>
        <p:spPr>
          <a:xfrm>
            <a:off x="314671" y="787952"/>
            <a:ext cx="9207015" cy="697948"/>
          </a:xfrm>
          <a:prstGeom prst="roundRect">
            <a:avLst>
              <a:gd name="adj" fmla="val 698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altLang="ko-KR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[</a:t>
            </a:r>
            <a:r>
              <a:rPr lang="ko-KR" altLang="en-US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상담 신청</a:t>
            </a:r>
            <a:r>
              <a:rPr lang="en-US" altLang="ko-KR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]</a:t>
            </a:r>
            <a:r>
              <a:rPr lang="ko-KR" altLang="en-US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을 클릭하여 상담 기업 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목록 확인</a:t>
            </a:r>
            <a:endParaRPr lang="en-US" altLang="ko-KR" sz="13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o-KR" altLang="en-US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상담 기업의 상세정보를 확인한 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후</a:t>
            </a:r>
            <a:r>
              <a:rPr lang="en-US" altLang="ko-KR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,</a:t>
            </a:r>
            <a:r>
              <a:rPr lang="ko-KR" altLang="en-US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상담을 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희망할 </a:t>
            </a:r>
            <a:r>
              <a:rPr lang="ko-KR" altLang="en-US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경우 </a:t>
            </a:r>
            <a:r>
              <a:rPr lang="en-US" altLang="ko-KR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[</a:t>
            </a:r>
            <a:r>
              <a:rPr lang="ko-KR" altLang="en-US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상담신청</a:t>
            </a:r>
            <a:r>
              <a:rPr lang="en-US" altLang="ko-KR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]</a:t>
            </a:r>
            <a:r>
              <a:rPr lang="ko-KR" altLang="en-US" sz="1300" kern="10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을 클릭</a:t>
            </a:r>
            <a:endParaRPr lang="en-US" altLang="ko-KR" sz="13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23" name="모서리가 둥근 직사각형 11"/>
          <p:cNvSpPr/>
          <p:nvPr/>
        </p:nvSpPr>
        <p:spPr>
          <a:xfrm>
            <a:off x="458256" y="852569"/>
            <a:ext cx="237796" cy="2377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300" spc="-7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endParaRPr lang="ko-KR" altLang="en-US" sz="1300" spc="-7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4" name="모서리가 둥근 직사각형 11"/>
          <p:cNvSpPr/>
          <p:nvPr/>
        </p:nvSpPr>
        <p:spPr>
          <a:xfrm>
            <a:off x="456986" y="1189754"/>
            <a:ext cx="237796" cy="2377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300" spc="-7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2</a:t>
            </a:r>
            <a:endParaRPr lang="ko-KR" altLang="en-US" sz="1300" spc="-7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Titel 18"/>
          <p:cNvSpPr txBox="1"/>
          <p:nvPr/>
        </p:nvSpPr>
        <p:spPr>
          <a:xfrm>
            <a:off x="0" y="0"/>
            <a:ext cx="9906000" cy="670467"/>
          </a:xfrm>
          <a:prstGeom prst="rect">
            <a:avLst/>
          </a:prstGeom>
          <a:solidFill>
            <a:srgbClr val="0E35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 </a:t>
            </a:r>
            <a:r>
              <a:rPr lang="ko-KR" altLang="en-US" sz="2000" b="1" dirty="0" err="1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마이페이지</a:t>
            </a: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- </a:t>
            </a: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상담 신청</a:t>
            </a:r>
            <a:endParaRPr lang="en-US" altLang="ko-KR" sz="2000" b="1" dirty="0">
              <a:solidFill>
                <a:schemeClr val="bg1"/>
              </a:solidFill>
              <a:latin typeface="나눔고딕 ExtraBold" panose="020D0904000000000000" charset="-127"/>
              <a:ea typeface="나눔고딕 ExtraBold" panose="020D0904000000000000" charset="-127"/>
              <a:cs typeface="나눔고딕 ExtraBold" panose="020D0904000000000000" charset="-127"/>
            </a:endParaRPr>
          </a:p>
        </p:txBody>
      </p:sp>
      <p:sp>
        <p:nvSpPr>
          <p:cNvPr id="33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586663" y="6448428"/>
            <a:ext cx="2228850" cy="365125"/>
          </a:xfrm>
        </p:spPr>
        <p:txBody>
          <a:bodyPr/>
          <a:lstStyle/>
          <a:p>
            <a:r>
              <a:rPr lang="en-US"/>
              <a:t>5</a:t>
            </a:r>
            <a:endParaRPr lang="en-US" dirty="0"/>
          </a:p>
        </p:txBody>
      </p:sp>
      <p:sp>
        <p:nvSpPr>
          <p:cNvPr id="11" name="Rectangles 2">
            <a:extLst>
              <a:ext uri="{FF2B5EF4-FFF2-40B4-BE49-F238E27FC236}">
                <a16:creationId xmlns:a16="http://schemas.microsoft.com/office/drawing/2014/main" id="{8B1A60B8-E1E8-D1BA-FAF2-73FF1DB44272}"/>
              </a:ext>
            </a:extLst>
          </p:cNvPr>
          <p:cNvSpPr/>
          <p:nvPr/>
        </p:nvSpPr>
        <p:spPr>
          <a:xfrm>
            <a:off x="8744634" y="3401536"/>
            <a:ext cx="460326" cy="228140"/>
          </a:xfrm>
          <a:prstGeom prst="rect">
            <a:avLst/>
          </a:prstGeom>
          <a:noFill/>
          <a:ln w="1905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A0F6FC-4270-786F-74A7-F46D366BCC37}"/>
              </a:ext>
            </a:extLst>
          </p:cNvPr>
          <p:cNvSpPr txBox="1"/>
          <p:nvPr/>
        </p:nvSpPr>
        <p:spPr>
          <a:xfrm>
            <a:off x="6974050" y="5652700"/>
            <a:ext cx="2467650" cy="214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* </a:t>
            </a:r>
            <a:r>
              <a:rPr lang="ko-KR" altLang="en-US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상기 이미지는 샘플 이미지로 실제 구현 화면과 다를 수 있습니다</a:t>
            </a: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.</a:t>
            </a:r>
            <a:endParaRPr lang="ko-KR" altLang="en-US" sz="600" dirty="0">
              <a:latin typeface="나눔고딕" panose="020D0604000000000000" pitchFamily="50" charset="-127"/>
              <a:ea typeface="나눔고딕" panose="020D0604000000000000" pitchFamily="50" charset="-127"/>
              <a:cs typeface="KoPubWorld돋움체 Medium" panose="00000600000000000000" pitchFamily="2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3C1C71C-A66A-15EC-5B4E-A45BF161A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71" y="1972782"/>
            <a:ext cx="2210108" cy="238158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" name="Rectangles 8">
            <a:extLst>
              <a:ext uri="{FF2B5EF4-FFF2-40B4-BE49-F238E27FC236}">
                <a16:creationId xmlns:a16="http://schemas.microsoft.com/office/drawing/2014/main" id="{7B8D9EA6-E7FE-C829-F991-AC848FCAAE37}"/>
              </a:ext>
            </a:extLst>
          </p:cNvPr>
          <p:cNvSpPr/>
          <p:nvPr/>
        </p:nvSpPr>
        <p:spPr>
          <a:xfrm>
            <a:off x="314672" y="3290312"/>
            <a:ext cx="2210108" cy="321945"/>
          </a:xfrm>
          <a:prstGeom prst="rect">
            <a:avLst/>
          </a:prstGeom>
          <a:noFill/>
          <a:ln w="1905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6D49207-4BB7-4530-BD46-943B63985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205" y="3905537"/>
            <a:ext cx="6409509" cy="174716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1" name="화살표: 오른쪽 52"/>
          <p:cNvSpPr/>
          <p:nvPr/>
        </p:nvSpPr>
        <p:spPr>
          <a:xfrm rot="5400000">
            <a:off x="8644914" y="3819814"/>
            <a:ext cx="705511" cy="478718"/>
          </a:xfrm>
          <a:prstGeom prst="rightArrow">
            <a:avLst>
              <a:gd name="adj1" fmla="val 32762"/>
              <a:gd name="adj2" fmla="val 44478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s 2">
            <a:extLst>
              <a:ext uri="{FF2B5EF4-FFF2-40B4-BE49-F238E27FC236}">
                <a16:creationId xmlns:a16="http://schemas.microsoft.com/office/drawing/2014/main" id="{CB65CA9C-1214-9845-D673-B5587B3AA57D}"/>
              </a:ext>
            </a:extLst>
          </p:cNvPr>
          <p:cNvSpPr/>
          <p:nvPr/>
        </p:nvSpPr>
        <p:spPr>
          <a:xfrm>
            <a:off x="8841935" y="4491908"/>
            <a:ext cx="441402" cy="214709"/>
          </a:xfrm>
          <a:prstGeom prst="rect">
            <a:avLst/>
          </a:prstGeom>
          <a:noFill/>
          <a:ln w="1905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971A0DC2-3486-C0A3-6858-F441ED914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469" y="3077682"/>
            <a:ext cx="6658577" cy="363552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Titel 18"/>
          <p:cNvSpPr txBox="1"/>
          <p:nvPr/>
        </p:nvSpPr>
        <p:spPr>
          <a:xfrm>
            <a:off x="0" y="0"/>
            <a:ext cx="9906000" cy="670467"/>
          </a:xfrm>
          <a:prstGeom prst="rect">
            <a:avLst/>
          </a:prstGeom>
          <a:solidFill>
            <a:srgbClr val="0E35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 마이페이지 </a:t>
            </a:r>
            <a:r>
              <a:rPr lang="en-US" altLang="ko-KR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- </a:t>
            </a: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신청 현황</a:t>
            </a:r>
          </a:p>
        </p:txBody>
      </p:sp>
      <p:sp>
        <p:nvSpPr>
          <p:cNvPr id="11" name="내용 개체 틀 11"/>
          <p:cNvSpPr txBox="1"/>
          <p:nvPr/>
        </p:nvSpPr>
        <p:spPr>
          <a:xfrm>
            <a:off x="314671" y="787952"/>
            <a:ext cx="9207015" cy="1080606"/>
          </a:xfrm>
          <a:prstGeom prst="roundRect">
            <a:avLst>
              <a:gd name="adj" fmla="val 698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신청상태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</a:t>
            </a:r>
            <a:r>
              <a:rPr lang="en-US" altLang="ko-KR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: </a:t>
            </a: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신청 주체에 따라 </a:t>
            </a:r>
            <a:r>
              <a:rPr lang="en-US" altLang="ko-KR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&lt;</a:t>
            </a: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상호 신청 </a:t>
            </a:r>
            <a:r>
              <a:rPr lang="en-US" altLang="ko-KR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/ </a:t>
            </a: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상대방 신청 </a:t>
            </a:r>
            <a:r>
              <a:rPr lang="en-US" altLang="ko-KR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/ </a:t>
            </a: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나의 신청</a:t>
            </a:r>
            <a:r>
              <a:rPr lang="en-US" altLang="ko-KR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&gt; </a:t>
            </a: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으로 표기</a:t>
            </a:r>
            <a:endParaRPr lang="en-US" altLang="ko-KR" sz="1200" b="1" kern="100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  <a:p>
            <a:pPr>
              <a:lnSpc>
                <a:spcPct val="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 </a:t>
            </a:r>
            <a:r>
              <a:rPr lang="ko-KR" altLang="en-US" sz="1200" b="1" kern="100" dirty="0">
                <a:solidFill>
                  <a:srgbClr val="00B05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상호 신청 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: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상대방의 신청을 수락하거나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,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나의 신청을 상대방이 수락한 경우</a:t>
            </a:r>
            <a:endParaRPr lang="en-US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  <a:p>
            <a:pPr>
              <a:lnSpc>
                <a:spcPct val="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 </a:t>
            </a:r>
            <a:r>
              <a:rPr lang="ko-KR" altLang="en-US" sz="1200" b="1" kern="10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상대방 신청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: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상대가 나에게 상담 신청한 경우</a:t>
            </a:r>
            <a:endParaRPr lang="en-US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  <a:p>
            <a:pPr>
              <a:lnSpc>
                <a:spcPct val="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 </a:t>
            </a:r>
            <a:r>
              <a:rPr lang="ko-KR" altLang="en-US" sz="1200" b="1" kern="100" dirty="0">
                <a:solidFill>
                  <a:srgbClr val="0070C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나의 신청 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: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내가 상대방에게 상담 신청한 경우</a:t>
            </a:r>
            <a:endParaRPr lang="en-US" altLang="ko-KR" sz="13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16" name="내용 개체 틀 11"/>
          <p:cNvSpPr txBox="1"/>
          <p:nvPr/>
        </p:nvSpPr>
        <p:spPr>
          <a:xfrm>
            <a:off x="314672" y="1940888"/>
            <a:ext cx="9223466" cy="4318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기능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: </a:t>
            </a: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신청취소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(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상담신청 취소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) / </a:t>
            </a: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신청수락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(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상대방 신청 수락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) / </a:t>
            </a: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반려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(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상대방 신청 거절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)</a:t>
            </a:r>
            <a:endParaRPr lang="ko-KR" altLang="ko-KR" sz="13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21" name="내용 개체 틀 11"/>
          <p:cNvSpPr txBox="1"/>
          <p:nvPr/>
        </p:nvSpPr>
        <p:spPr>
          <a:xfrm>
            <a:off x="314672" y="2437845"/>
            <a:ext cx="9223466" cy="4318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우선순위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: ‘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나의 신청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’ </a:t>
            </a:r>
            <a:r>
              <a:rPr lang="ko-KR" altLang="en-US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간 우선순위는 ▲▼ 버튼으로 조정</a:t>
            </a:r>
            <a:r>
              <a:rPr lang="en-US" altLang="ko-KR" sz="13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</a:t>
            </a:r>
            <a:endParaRPr lang="ko-KR" altLang="ko-KR" sz="13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30" name="모서리가 둥근 직사각형 11"/>
          <p:cNvSpPr/>
          <p:nvPr/>
        </p:nvSpPr>
        <p:spPr>
          <a:xfrm>
            <a:off x="458256" y="890669"/>
            <a:ext cx="237796" cy="2377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300" spc="-7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endParaRPr lang="ko-KR" altLang="en-US" sz="1300" spc="-7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1" name="모서리가 둥근 직사각형 11"/>
          <p:cNvSpPr/>
          <p:nvPr/>
        </p:nvSpPr>
        <p:spPr>
          <a:xfrm>
            <a:off x="456986" y="2047004"/>
            <a:ext cx="237796" cy="2377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300" spc="-7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sym typeface="Wingdings" panose="05000000000000000000" pitchFamily="2" charset="2"/>
              </a:rPr>
              <a:t>2</a:t>
            </a:r>
            <a:endParaRPr lang="ko-KR" altLang="en-US" sz="1300" spc="-7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2" name="모서리가 둥근 직사각형 11"/>
          <p:cNvSpPr/>
          <p:nvPr/>
        </p:nvSpPr>
        <p:spPr>
          <a:xfrm>
            <a:off x="460161" y="2545479"/>
            <a:ext cx="237796" cy="2377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300" spc="-7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B53E85B-F6BE-4BB0-8615-A697006DA3B8}"/>
              </a:ext>
            </a:extLst>
          </p:cNvPr>
          <p:cNvSpPr/>
          <p:nvPr/>
        </p:nvSpPr>
        <p:spPr>
          <a:xfrm>
            <a:off x="5661763" y="4964316"/>
            <a:ext cx="963249" cy="1199377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F6656E6-EAB1-769A-CAD5-1A76062CC19B}"/>
              </a:ext>
            </a:extLst>
          </p:cNvPr>
          <p:cNvSpPr/>
          <p:nvPr/>
        </p:nvSpPr>
        <p:spPr>
          <a:xfrm>
            <a:off x="6818607" y="4964316"/>
            <a:ext cx="1071808" cy="1199376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6537440-E9C6-D743-89F9-89CC350817B8}"/>
              </a:ext>
            </a:extLst>
          </p:cNvPr>
          <p:cNvSpPr/>
          <p:nvPr/>
        </p:nvSpPr>
        <p:spPr>
          <a:xfrm>
            <a:off x="8178055" y="4956825"/>
            <a:ext cx="783065" cy="1199376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DD3B901C-A53D-A5F9-56ED-FC13301BF521}"/>
              </a:ext>
            </a:extLst>
          </p:cNvPr>
          <p:cNvSpPr/>
          <p:nvPr/>
        </p:nvSpPr>
        <p:spPr>
          <a:xfrm>
            <a:off x="6023618" y="4663721"/>
            <a:ext cx="214403" cy="2339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D05B7FC3-2C0D-7B49-2F18-FD4061A6067E}"/>
              </a:ext>
            </a:extLst>
          </p:cNvPr>
          <p:cNvSpPr/>
          <p:nvPr/>
        </p:nvSpPr>
        <p:spPr>
          <a:xfrm>
            <a:off x="7218750" y="4663721"/>
            <a:ext cx="214403" cy="2338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AB68DA1B-4C31-67FC-2B1E-2FF3CAB4C6DB}"/>
              </a:ext>
            </a:extLst>
          </p:cNvPr>
          <p:cNvSpPr/>
          <p:nvPr/>
        </p:nvSpPr>
        <p:spPr>
          <a:xfrm>
            <a:off x="8462385" y="4663720"/>
            <a:ext cx="214403" cy="2338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endParaRPr lang="ko-KR" altLang="en-US" sz="14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0D535E-5705-9996-6014-651F5551E872}"/>
              </a:ext>
            </a:extLst>
          </p:cNvPr>
          <p:cNvSpPr txBox="1"/>
          <p:nvPr/>
        </p:nvSpPr>
        <p:spPr>
          <a:xfrm>
            <a:off x="6824396" y="6441370"/>
            <a:ext cx="2467650" cy="214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* </a:t>
            </a:r>
            <a:r>
              <a:rPr lang="ko-KR" altLang="en-US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상기 이미지는 샘플 이미지로 실제 구현 화면과 다를 수 있습니다</a:t>
            </a: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.</a:t>
            </a:r>
            <a:endParaRPr lang="ko-KR" altLang="en-US" sz="600" dirty="0">
              <a:latin typeface="나눔고딕" panose="020D0604000000000000" pitchFamily="50" charset="-127"/>
              <a:ea typeface="나눔고딕" panose="020D0604000000000000" pitchFamily="50" charset="-127"/>
              <a:cs typeface="KoPubWorld돋움체 Medium" panose="00000600000000000000" pitchFamily="2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3461D37-60A8-5682-01BB-ACF493AB6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671" y="3077682"/>
            <a:ext cx="2210108" cy="238158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" name="Rectangles 8">
            <a:extLst>
              <a:ext uri="{FF2B5EF4-FFF2-40B4-BE49-F238E27FC236}">
                <a16:creationId xmlns:a16="http://schemas.microsoft.com/office/drawing/2014/main" id="{5DCC3F92-E6E1-CFC0-50FB-A6BDDCBDFC87}"/>
              </a:ext>
            </a:extLst>
          </p:cNvPr>
          <p:cNvSpPr/>
          <p:nvPr/>
        </p:nvSpPr>
        <p:spPr>
          <a:xfrm>
            <a:off x="314672" y="4738112"/>
            <a:ext cx="2210108" cy="321945"/>
          </a:xfrm>
          <a:prstGeom prst="rect">
            <a:avLst/>
          </a:prstGeom>
          <a:noFill/>
          <a:ln w="1905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Titel 18"/>
          <p:cNvSpPr txBox="1"/>
          <p:nvPr/>
        </p:nvSpPr>
        <p:spPr>
          <a:xfrm>
            <a:off x="0" y="0"/>
            <a:ext cx="9906000" cy="670467"/>
          </a:xfrm>
          <a:prstGeom prst="rect">
            <a:avLst/>
          </a:prstGeom>
          <a:solidFill>
            <a:srgbClr val="0E35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 마이페이지 </a:t>
            </a:r>
            <a:r>
              <a:rPr lang="en-US" altLang="ko-KR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- </a:t>
            </a: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주선 결과 확인</a:t>
            </a:r>
          </a:p>
        </p:txBody>
      </p:sp>
      <p:sp>
        <p:nvSpPr>
          <p:cNvPr id="11" name="내용 개체 틀 11"/>
          <p:cNvSpPr txBox="1"/>
          <p:nvPr/>
        </p:nvSpPr>
        <p:spPr>
          <a:xfrm>
            <a:off x="314671" y="787952"/>
            <a:ext cx="9207015" cy="1080606"/>
          </a:xfrm>
          <a:prstGeom prst="roundRect">
            <a:avLst>
              <a:gd name="adj" fmla="val 698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1000"/>
              </a:spcAft>
            </a:pP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상담신청 마감 후</a:t>
            </a:r>
            <a:r>
              <a:rPr lang="en-US" altLang="ko-KR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, </a:t>
            </a:r>
            <a:r>
              <a:rPr lang="ko-KR" altLang="en-US" sz="1300" b="1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관리자가 상담일정을 최종 확정하여 공지</a:t>
            </a:r>
            <a:endParaRPr lang="en-US" altLang="ko-KR" sz="1300" b="1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  <a:p>
            <a:pPr marL="17145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ko-KR" altLang="en-US" sz="1200" i="1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초기엔 빈 상태로 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보여지고 행사 담당자가 시간 및 부스 배정 등 </a:t>
            </a:r>
            <a:r>
              <a:rPr lang="ko-KR" altLang="en-US" sz="1200" b="1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실제 주선을 확정하면 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시간표에 상담 일정이 표기</a:t>
            </a:r>
            <a:endParaRPr lang="en-US" altLang="ko-KR" sz="1200" spc="-7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  <a:p>
            <a:pPr marL="171450" indent="-1714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ko-KR" altLang="en-US" sz="1200" b="1" spc="-7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붉은 색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으로</a:t>
            </a:r>
            <a:r>
              <a:rPr lang="ko-KR" altLang="en-US" sz="1200" spc="-7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</a:t>
            </a:r>
            <a:r>
              <a:rPr lang="ko-KR" altLang="en-US" sz="1200" spc="-7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표기된 날짜에 상담이 몇 건 존재하는지 달력에서 확인 가능</a:t>
            </a:r>
            <a:endParaRPr lang="en-US" altLang="ko-KR" sz="1200" spc="-7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23" name="모서리가 둥근 직사각형 11"/>
          <p:cNvSpPr/>
          <p:nvPr/>
        </p:nvSpPr>
        <p:spPr>
          <a:xfrm>
            <a:off x="458256" y="890669"/>
            <a:ext cx="237796" cy="2377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300" spc="-7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endParaRPr lang="ko-KR" altLang="en-US" sz="1300" spc="-7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BE0F52D-CB14-378C-244D-C72A80B5E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71" y="1972782"/>
            <a:ext cx="2210108" cy="238158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Rectangles 8">
            <a:extLst>
              <a:ext uri="{FF2B5EF4-FFF2-40B4-BE49-F238E27FC236}">
                <a16:creationId xmlns:a16="http://schemas.microsoft.com/office/drawing/2014/main" id="{7C9BECD9-2BFE-4FD6-16E6-F73350A6A1CE}"/>
              </a:ext>
            </a:extLst>
          </p:cNvPr>
          <p:cNvSpPr/>
          <p:nvPr/>
        </p:nvSpPr>
        <p:spPr>
          <a:xfrm>
            <a:off x="314672" y="3976112"/>
            <a:ext cx="2210108" cy="321945"/>
          </a:xfrm>
          <a:prstGeom prst="rect">
            <a:avLst/>
          </a:prstGeom>
          <a:noFill/>
          <a:ln w="1905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4D4EB8-B75C-8E4F-D866-10F0F1D634D4}"/>
              </a:ext>
            </a:extLst>
          </p:cNvPr>
          <p:cNvSpPr txBox="1"/>
          <p:nvPr/>
        </p:nvSpPr>
        <p:spPr>
          <a:xfrm>
            <a:off x="2502768" y="6349800"/>
            <a:ext cx="2467650" cy="214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* </a:t>
            </a:r>
            <a:r>
              <a:rPr lang="ko-KR" altLang="en-US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상기 이미지는 샘플 이미지로 실제 구현 화면과 다를 수 있습니다</a:t>
            </a:r>
            <a:r>
              <a:rPr lang="en-US" altLang="ko-KR" sz="600" dirty="0">
                <a:latin typeface="나눔고딕" panose="020D0604000000000000" pitchFamily="50" charset="-127"/>
                <a:ea typeface="나눔고딕" panose="020D0604000000000000" pitchFamily="50" charset="-127"/>
                <a:cs typeface="KoPubWorld돋움체 Medium" panose="00000600000000000000" pitchFamily="2" charset="-127"/>
              </a:rPr>
              <a:t>.</a:t>
            </a:r>
            <a:endParaRPr lang="ko-KR" altLang="en-US" sz="600" dirty="0">
              <a:latin typeface="나눔고딕" panose="020D0604000000000000" pitchFamily="50" charset="-127"/>
              <a:ea typeface="나눔고딕" panose="020D0604000000000000" pitchFamily="50" charset="-127"/>
              <a:cs typeface="KoPubWorld돋움체 Medium" panose="00000600000000000000" pitchFamily="2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1B550AB-BB86-D1E8-89CE-99B818460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9327" y="3115515"/>
            <a:ext cx="6635932" cy="224025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3ACC3F4-2A4D-F200-1F9D-2A53A4B26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3905" y="4594871"/>
            <a:ext cx="868339" cy="2200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A0E92BC-96B5-8AE6-3B45-D0451BA88389}"/>
              </a:ext>
            </a:extLst>
          </p:cNvPr>
          <p:cNvSpPr txBox="1"/>
          <p:nvPr/>
        </p:nvSpPr>
        <p:spPr>
          <a:xfrm>
            <a:off x="5653905" y="4594871"/>
            <a:ext cx="299220" cy="156675"/>
          </a:xfrm>
          <a:prstGeom prst="rect">
            <a:avLst/>
          </a:prstGeom>
          <a:solidFill>
            <a:srgbClr val="ED1C24"/>
          </a:solidFill>
        </p:spPr>
        <p:txBody>
          <a:bodyPr wrap="square" lIns="0" tIns="18000" rtlCol="0">
            <a:spAutoFit/>
          </a:bodyPr>
          <a:lstStyle/>
          <a:p>
            <a:r>
              <a:rPr lang="en-US" altLang="ko-KR" sz="600" b="1" dirty="0">
                <a:solidFill>
                  <a:schemeClr val="bg1"/>
                </a:solidFill>
              </a:rPr>
              <a:t>15</a:t>
            </a:r>
            <a:endParaRPr lang="ko-KR" altLang="en-US" sz="600" b="1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26606D8-8DE8-9152-3293-D9D2B7162177}"/>
              </a:ext>
            </a:extLst>
          </p:cNvPr>
          <p:cNvGrpSpPr/>
          <p:nvPr/>
        </p:nvGrpSpPr>
        <p:grpSpPr>
          <a:xfrm>
            <a:off x="2661063" y="1972782"/>
            <a:ext cx="6858475" cy="4637881"/>
            <a:chOff x="2661063" y="1972782"/>
            <a:chExt cx="6858475" cy="4637881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03BA2981-1A97-96AB-0C60-C29AA0795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61063" y="1972782"/>
              <a:ext cx="6858475" cy="4637881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9F5695DA-F833-B818-63E5-056E64EE6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8703" y="2073318"/>
              <a:ext cx="6829597" cy="33782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Titel 18"/>
          <p:cNvSpPr txBox="1"/>
          <p:nvPr/>
        </p:nvSpPr>
        <p:spPr>
          <a:xfrm>
            <a:off x="0" y="0"/>
            <a:ext cx="9906000" cy="670467"/>
          </a:xfrm>
          <a:prstGeom prst="rect">
            <a:avLst/>
          </a:prstGeom>
          <a:solidFill>
            <a:srgbClr val="0E357F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 FAQ</a:t>
            </a: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 </a:t>
            </a:r>
            <a:r>
              <a:rPr lang="en-US" altLang="ko-KR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자주 하는 질문</a:t>
            </a:r>
            <a:r>
              <a:rPr lang="en-US" altLang="ko-KR" sz="2000" b="1" dirty="0">
                <a:solidFill>
                  <a:schemeClr val="bg1"/>
                </a:solidFill>
                <a:latin typeface="나눔고딕 ExtraBold" panose="020D0904000000000000" charset="-127"/>
                <a:ea typeface="나눔고딕 ExtraBold" panose="020D0904000000000000" charset="-127"/>
                <a:cs typeface="나눔고딕 ExtraBold" panose="020D0904000000000000" charset="-127"/>
              </a:rPr>
              <a:t>)</a:t>
            </a:r>
          </a:p>
        </p:txBody>
      </p:sp>
      <p:sp>
        <p:nvSpPr>
          <p:cNvPr id="10" name="내용 개체 틀 11"/>
          <p:cNvSpPr txBox="1"/>
          <p:nvPr/>
        </p:nvSpPr>
        <p:spPr>
          <a:xfrm>
            <a:off x="314671" y="916137"/>
            <a:ext cx="9207015" cy="32146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상담신청을 하면 바로 시간표 확인이 가능한가요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?</a:t>
            </a:r>
          </a:p>
        </p:txBody>
      </p:sp>
      <p:sp>
        <p:nvSpPr>
          <p:cNvPr id="2" name="모서리가 둥근 직사각형 10"/>
          <p:cNvSpPr/>
          <p:nvPr/>
        </p:nvSpPr>
        <p:spPr>
          <a:xfrm>
            <a:off x="458256" y="957957"/>
            <a:ext cx="237796" cy="237796"/>
          </a:xfrm>
          <a:prstGeom prst="roundRect">
            <a:avLst/>
          </a:prstGeom>
          <a:solidFill>
            <a:srgbClr val="6B82A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200" spc="-7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Q1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710587" y="1240971"/>
            <a:ext cx="8323054" cy="34009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상담신청은 주선을 위한 자료수집 단계로서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,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시스템에 의한 자동 주선과 관리자 주선을 마친 후에 시간표가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공지됩니다</a:t>
            </a:r>
            <a:r>
              <a:rPr lang="en-US" altLang="ko-KR" sz="14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.</a:t>
            </a:r>
            <a:endParaRPr lang="ko-KR" altLang="ko-KR" sz="14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4" name="모서리가 둥근 직사각형 12"/>
          <p:cNvSpPr/>
          <p:nvPr/>
        </p:nvSpPr>
        <p:spPr>
          <a:xfrm>
            <a:off x="458256" y="1296914"/>
            <a:ext cx="237796" cy="237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200" spc="-7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</a:t>
            </a:r>
          </a:p>
        </p:txBody>
      </p:sp>
      <p:sp>
        <p:nvSpPr>
          <p:cNvPr id="14" name="내용 개체 틀 11"/>
          <p:cNvSpPr txBox="1"/>
          <p:nvPr/>
        </p:nvSpPr>
        <p:spPr>
          <a:xfrm>
            <a:off x="314671" y="1775356"/>
            <a:ext cx="9207015" cy="32146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상담 희망 시간을 선택할 수 있나요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?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5" name="모서리가 둥근 직사각형 14"/>
          <p:cNvSpPr/>
          <p:nvPr/>
        </p:nvSpPr>
        <p:spPr>
          <a:xfrm>
            <a:off x="458256" y="1817176"/>
            <a:ext cx="237796" cy="237796"/>
          </a:xfrm>
          <a:prstGeom prst="roundRect">
            <a:avLst/>
          </a:prstGeom>
          <a:solidFill>
            <a:srgbClr val="6B82A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200" spc="-7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Q2</a:t>
            </a:r>
          </a:p>
        </p:txBody>
      </p:sp>
      <p:sp>
        <p:nvSpPr>
          <p:cNvPr id="6" name="직사각형 15"/>
          <p:cNvSpPr/>
          <p:nvPr/>
        </p:nvSpPr>
        <p:spPr>
          <a:xfrm>
            <a:off x="710587" y="2123839"/>
            <a:ext cx="8323054" cy="3046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상담시간은 선택 불가하며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,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시스템에 의해 앞 시간부터 선착순으로 주선이 채워집니다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.</a:t>
            </a:r>
            <a:endParaRPr lang="ko-KR" altLang="ko-KR" sz="14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458256" y="2156133"/>
            <a:ext cx="237796" cy="237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200" spc="-7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</a:t>
            </a:r>
          </a:p>
        </p:txBody>
      </p:sp>
      <p:sp>
        <p:nvSpPr>
          <p:cNvPr id="18" name="내용 개체 틀 11"/>
          <p:cNvSpPr txBox="1"/>
          <p:nvPr/>
        </p:nvSpPr>
        <p:spPr>
          <a:xfrm>
            <a:off x="314671" y="2603043"/>
            <a:ext cx="9207015" cy="32146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시간표는 누가 어떻게 배정하나요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?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458256" y="2644863"/>
            <a:ext cx="237796" cy="237796"/>
          </a:xfrm>
          <a:prstGeom prst="roundRect">
            <a:avLst/>
          </a:prstGeom>
          <a:solidFill>
            <a:srgbClr val="6B82A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200" spc="-7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Q3</a:t>
            </a:r>
          </a:p>
        </p:txBody>
      </p:sp>
      <p:sp>
        <p:nvSpPr>
          <p:cNvPr id="9" name="직사각형 19"/>
          <p:cNvSpPr/>
          <p:nvPr/>
        </p:nvSpPr>
        <p:spPr>
          <a:xfrm>
            <a:off x="710587" y="2951526"/>
            <a:ext cx="8937910" cy="8771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시간표는 시스템 자동주선 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관리자 수동주선으로 진행됩니다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.</a:t>
            </a:r>
          </a:p>
          <a:p>
            <a:pPr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참가자의 신청 내용을 기준으로 상호 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&gt;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바이어 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&gt;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셀러 신청 순으로 적용되며 동일한 조건일 경우 먼저 신청한 업체에 우선권이 있습니다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. </a:t>
            </a:r>
          </a:p>
          <a:p>
            <a:pPr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자동주선이 종료된 후 상담 건수가 저조한 참가업체를 대상으로 관리자의 판단에 따라 업종별 수동 주선이 진행 될 수 있습니다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.</a:t>
            </a:r>
            <a:endParaRPr lang="ko-KR" altLang="ko-KR" sz="14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23" name="모서리가 둥근 직사각형 20"/>
          <p:cNvSpPr/>
          <p:nvPr/>
        </p:nvSpPr>
        <p:spPr>
          <a:xfrm>
            <a:off x="458256" y="2975937"/>
            <a:ext cx="237796" cy="237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200" spc="-7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</a:t>
            </a:r>
          </a:p>
        </p:txBody>
      </p:sp>
      <p:sp>
        <p:nvSpPr>
          <p:cNvPr id="24" name="내용 개체 틀 11"/>
          <p:cNvSpPr txBox="1"/>
          <p:nvPr/>
        </p:nvSpPr>
        <p:spPr>
          <a:xfrm>
            <a:off x="314671" y="4219009"/>
            <a:ext cx="9207015" cy="32146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상담신청을 했다면 시간표에 모두 반영되나요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?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25" name="모서리가 둥근 직사각형 22"/>
          <p:cNvSpPr/>
          <p:nvPr/>
        </p:nvSpPr>
        <p:spPr>
          <a:xfrm>
            <a:off x="458256" y="4260829"/>
            <a:ext cx="237796" cy="237796"/>
          </a:xfrm>
          <a:prstGeom prst="roundRect">
            <a:avLst/>
          </a:prstGeom>
          <a:solidFill>
            <a:srgbClr val="6B82A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200" spc="-7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Q4</a:t>
            </a:r>
          </a:p>
        </p:txBody>
      </p:sp>
      <p:sp>
        <p:nvSpPr>
          <p:cNvPr id="26" name="직사각형 23"/>
          <p:cNvSpPr/>
          <p:nvPr/>
        </p:nvSpPr>
        <p:spPr>
          <a:xfrm>
            <a:off x="710587" y="4583258"/>
            <a:ext cx="8732958" cy="63248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아닙니다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. 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신청이 몰리는 인기 업체의 경우 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(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아무리 상호신청 건이 많더라도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)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1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일 상담횟수를 초과할 수 없습니다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115000"/>
              </a:lnSpc>
              <a:spcAft>
                <a:spcPts val="925"/>
              </a:spcAft>
            </a:pP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‘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상호 신청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’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은 주선이 안 됐는데 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‘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나의 신청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’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은 시간표에 반영되었다면 상대방의 스케줄이 이미 포화 상태인 것입니다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  <a:sym typeface="Wingdings" panose="05000000000000000000" pitchFamily="2" charset="2"/>
              </a:rPr>
              <a:t>.</a:t>
            </a:r>
            <a:endParaRPr lang="ko-KR" altLang="ko-KR" sz="14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27" name="모서리가 둥근 직사각형 24"/>
          <p:cNvSpPr/>
          <p:nvPr/>
        </p:nvSpPr>
        <p:spPr>
          <a:xfrm>
            <a:off x="458256" y="4623435"/>
            <a:ext cx="237796" cy="237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200" spc="-7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</a:t>
            </a:r>
          </a:p>
        </p:txBody>
      </p:sp>
      <p:sp>
        <p:nvSpPr>
          <p:cNvPr id="28" name="내용 개체 틀 11"/>
          <p:cNvSpPr txBox="1"/>
          <p:nvPr/>
        </p:nvSpPr>
        <p:spPr>
          <a:xfrm>
            <a:off x="314671" y="5425073"/>
            <a:ext cx="9207015" cy="32146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468000" tIns="36000" rIns="216000" bIns="360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상담 </a:t>
            </a:r>
            <a:r>
              <a:rPr lang="ko-KR" altLang="en-US" sz="1200" kern="100" dirty="0" err="1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성사율을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 높이는 방법이 있을까요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?</a:t>
            </a:r>
            <a:endParaRPr lang="ko-KR" altLang="ko-KR" sz="12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29" name="모서리가 둥근 직사각형 26"/>
          <p:cNvSpPr/>
          <p:nvPr/>
        </p:nvSpPr>
        <p:spPr>
          <a:xfrm>
            <a:off x="458256" y="5466893"/>
            <a:ext cx="237796" cy="237796"/>
          </a:xfrm>
          <a:prstGeom prst="roundRect">
            <a:avLst/>
          </a:prstGeom>
          <a:solidFill>
            <a:srgbClr val="6B82A0"/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200" spc="-7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Q5</a:t>
            </a:r>
          </a:p>
        </p:txBody>
      </p:sp>
      <p:sp>
        <p:nvSpPr>
          <p:cNvPr id="30" name="직사각형 27"/>
          <p:cNvSpPr/>
          <p:nvPr/>
        </p:nvSpPr>
        <p:spPr>
          <a:xfrm>
            <a:off x="710586" y="5781439"/>
            <a:ext cx="8811785" cy="61292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신청 받은 건은 </a:t>
            </a:r>
            <a:r>
              <a:rPr lang="en-US" altLang="ko-KR" sz="1200" b="1" u="sng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‘</a:t>
            </a:r>
            <a:r>
              <a:rPr lang="ko-KR" altLang="en-US" sz="1200" b="1" u="sng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수락</a:t>
            </a:r>
            <a:r>
              <a:rPr lang="en-US" altLang="ko-KR" sz="1200" b="1" u="sng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’</a:t>
            </a:r>
            <a:r>
              <a:rPr lang="ko-KR" altLang="en-US" sz="1200" u="sng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하여 상호신청 상태로 만들거나 </a:t>
            </a:r>
            <a:r>
              <a:rPr lang="en-US" altLang="ko-KR" sz="1200" b="1" u="sng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‘</a:t>
            </a:r>
            <a:r>
              <a:rPr lang="ko-KR" altLang="en-US" sz="1200" b="1" u="sng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거절</a:t>
            </a:r>
            <a:r>
              <a:rPr lang="en-US" altLang="ko-KR" sz="1200" b="1" u="sng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’</a:t>
            </a:r>
            <a:r>
              <a:rPr lang="ko-KR" altLang="en-US" sz="1200" u="sng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하여 실제 매칭될 수 있는 시간을 확보</a:t>
            </a: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하십시오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. </a:t>
            </a:r>
          </a:p>
          <a:p>
            <a:pPr>
              <a:lnSpc>
                <a:spcPct val="115000"/>
              </a:lnSpc>
              <a:spcAft>
                <a:spcPts val="925"/>
              </a:spcAft>
            </a:pPr>
            <a:r>
              <a:rPr lang="ko-KR" altLang="en-US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무엇보다 동일 조건일 경우 선착순이 적용되므로 신속한 신청이 관건입니다</a:t>
            </a:r>
            <a:r>
              <a:rPr lang="en-US" altLang="ko-KR" sz="1200" kern="100" dirty="0">
                <a:latin typeface="나눔고딕" panose="020D0604000000000000" pitchFamily="50" charset="-127"/>
                <a:ea typeface="나눔고딕" panose="020D0604000000000000" pitchFamily="50" charset="-127"/>
                <a:cs typeface="나눔고딕" panose="020D0604000000000000" pitchFamily="50" charset="-127"/>
              </a:rPr>
              <a:t>.</a:t>
            </a:r>
            <a:endParaRPr lang="ko-KR" altLang="ko-KR" sz="1400" kern="100" dirty="0">
              <a:latin typeface="나눔고딕" panose="020D0604000000000000" pitchFamily="50" charset="-127"/>
              <a:ea typeface="나눔고딕" panose="020D0604000000000000" pitchFamily="50" charset="-127"/>
              <a:cs typeface="나눔고딕" panose="020D0604000000000000" pitchFamily="50" charset="-127"/>
            </a:endParaRPr>
          </a:p>
        </p:txBody>
      </p:sp>
      <p:sp>
        <p:nvSpPr>
          <p:cNvPr id="31" name="모서리가 둥근 직사각형 28"/>
          <p:cNvSpPr/>
          <p:nvPr/>
        </p:nvSpPr>
        <p:spPr>
          <a:xfrm>
            <a:off x="458256" y="5821616"/>
            <a:ext cx="237796" cy="237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1200" spc="-7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648</Words>
  <Application>Microsoft Office PowerPoint</Application>
  <PresentationFormat>A4 용지(210x297mm)</PresentationFormat>
  <Paragraphs>98</Paragraphs>
  <Slides>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HY견고딕</vt:lpstr>
      <vt:lpstr>나눔고딕</vt:lpstr>
      <vt:lpstr>나눔고딕 ExtraBold</vt:lpstr>
      <vt:lpstr>나눔스퀘어 Bold</vt:lpstr>
      <vt:lpstr>맑은 고딕</vt:lpstr>
      <vt:lpstr>Arial</vt:lpstr>
      <vt:lpstr>Bebas Neue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재연 최</dc:creator>
  <cp:lastModifiedBy>권 수빈</cp:lastModifiedBy>
  <cp:revision>394</cp:revision>
  <cp:lastPrinted>2020-07-15T05:27:00Z</cp:lastPrinted>
  <dcterms:created xsi:type="dcterms:W3CDTF">2019-05-17T06:17:00Z</dcterms:created>
  <dcterms:modified xsi:type="dcterms:W3CDTF">2026-08-04T04:44:12Z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1033-11.2.0.9747</vt:lpwstr>
  </property>
</Properties>
</file>